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8" r:id="rId8"/>
    <p:sldId id="269" r:id="rId9"/>
    <p:sldId id="270" r:id="rId10"/>
    <p:sldId id="260" r:id="rId11"/>
    <p:sldId id="26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0A5"/>
    <a:srgbClr val="E9F1E5"/>
    <a:srgbClr val="8B672B"/>
    <a:srgbClr val="896E5B"/>
    <a:srgbClr val="F47A3B"/>
    <a:srgbClr val="865640"/>
    <a:srgbClr val="365874"/>
    <a:srgbClr val="FF5555"/>
    <a:srgbClr val="3B9A50"/>
    <a:srgbClr val="E09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71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8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5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1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0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3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9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0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7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C12144-C6D0-42AC-889A-7393D4D9EF7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43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E67C3624-9D90-40D3-8F7C-D5159DB6A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1D798C-AC59-44AC-87C4-CD8B813C3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657225"/>
            <a:ext cx="10058400" cy="1143000"/>
          </a:xfrm>
          <a:ln w="57150">
            <a:solidFill>
              <a:srgbClr val="5AB0A5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5AB0A5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Минутка чистописания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C00530-AAA8-4117-B389-14EF26702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3" y="2071687"/>
            <a:ext cx="11389123" cy="36861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7412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0AB562CB-207C-4C8B-B82D-9249ED23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A95509-FFE8-4386-8B6C-8545EABF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155" y="2293409"/>
            <a:ext cx="10058400" cy="402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500" i="1" spc="3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мягкий </a:t>
            </a:r>
          </a:p>
          <a:p>
            <a:pPr marL="0" indent="0" algn="ctr">
              <a:buNone/>
            </a:pPr>
            <a:r>
              <a:rPr lang="ru-RU" sz="11500" i="1" spc="3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B3D55A-272D-462B-9561-2255A84883FE}"/>
              </a:ext>
            </a:extLst>
          </p:cNvPr>
          <p:cNvSpPr/>
          <p:nvPr/>
        </p:nvSpPr>
        <p:spPr>
          <a:xfrm>
            <a:off x="893445" y="541231"/>
            <a:ext cx="1065548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Разделительный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4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E1B6D0BC-F3FC-4C43-96DE-3A243662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821D98-251E-4F5C-9D09-0452C6469D09}"/>
              </a:ext>
            </a:extLst>
          </p:cNvPr>
          <p:cNvSpPr/>
          <p:nvPr/>
        </p:nvSpPr>
        <p:spPr>
          <a:xfrm>
            <a:off x="3057524" y="781050"/>
            <a:ext cx="9275569" cy="415498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</a:p>
          <a:p>
            <a:pPr algn="ctr"/>
            <a:r>
              <a:rPr lang="ru-RU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</a:p>
          <a:p>
            <a:pPr algn="ctr"/>
            <a:r>
              <a:rPr lang="ru-RU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учебнику</a:t>
            </a:r>
            <a:endParaRPr lang="ru-RU" sz="8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6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0AB562CB-207C-4C8B-B82D-9249ED23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A27E847D-862D-4CC1-A9D9-9F9A6AC2A52F}"/>
              </a:ext>
            </a:extLst>
          </p:cNvPr>
          <p:cNvSpPr txBox="1">
            <a:spLocks/>
          </p:cNvSpPr>
          <p:nvPr/>
        </p:nvSpPr>
        <p:spPr>
          <a:xfrm>
            <a:off x="1619250" y="914400"/>
            <a:ext cx="103632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spc="50" dirty="0">
                <a:ln w="0"/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Выпишите слова с разделительным мягким знаком.</a:t>
            </a:r>
          </a:p>
          <a:p>
            <a:r>
              <a:rPr lang="ru-RU" sz="3200" b="1" i="1" spc="50" dirty="0">
                <a:ln w="0"/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Подчеркните разделительный мягкий знак одной чертой, а стоящую после него гласную – двумя.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5A3E23-649B-49A3-AB14-3305E643B313}"/>
              </a:ext>
            </a:extLst>
          </p:cNvPr>
          <p:cNvSpPr/>
          <p:nvPr/>
        </p:nvSpPr>
        <p:spPr>
          <a:xfrm>
            <a:off x="2495550" y="2796659"/>
            <a:ext cx="10829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Вьюнок, письмо, счастье, карась, вьюга.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4E97C4-9819-484A-BAB0-527F985A8C2D}"/>
              </a:ext>
            </a:extLst>
          </p:cNvPr>
          <p:cNvSpPr/>
          <p:nvPr/>
        </p:nvSpPr>
        <p:spPr>
          <a:xfrm>
            <a:off x="2495550" y="4779585"/>
            <a:ext cx="9486900" cy="101566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Вьюнок, счастье, вьюга.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D9AA18E-1697-46FB-AEB0-0FE37B03AB40}"/>
              </a:ext>
            </a:extLst>
          </p:cNvPr>
          <p:cNvGrpSpPr/>
          <p:nvPr/>
        </p:nvGrpSpPr>
        <p:grpSpPr>
          <a:xfrm>
            <a:off x="3095625" y="5587557"/>
            <a:ext cx="7111034" cy="114523"/>
            <a:chOff x="3095625" y="5587557"/>
            <a:chExt cx="7111034" cy="114523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88B3EF0-0A78-4C44-8D2D-9D5E36F4763E}"/>
                </a:ext>
              </a:extLst>
            </p:cNvPr>
            <p:cNvCxnSpPr/>
            <p:nvPr/>
          </p:nvCxnSpPr>
          <p:spPr>
            <a:xfrm>
              <a:off x="3095625" y="5587557"/>
              <a:ext cx="3578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639E08BB-222F-4EC9-9F7C-B81F8B8A20EC}"/>
                </a:ext>
              </a:extLst>
            </p:cNvPr>
            <p:cNvCxnSpPr/>
            <p:nvPr/>
          </p:nvCxnSpPr>
          <p:spPr>
            <a:xfrm>
              <a:off x="3581400" y="5587557"/>
              <a:ext cx="3578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EDF057D-3A8F-489E-9023-C00461FC3EE9}"/>
                </a:ext>
              </a:extLst>
            </p:cNvPr>
            <p:cNvCxnSpPr/>
            <p:nvPr/>
          </p:nvCxnSpPr>
          <p:spPr>
            <a:xfrm>
              <a:off x="3581400" y="5702080"/>
              <a:ext cx="3578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6F3F339E-FB9C-4CED-A50B-EAA9804837F5}"/>
                </a:ext>
              </a:extLst>
            </p:cNvPr>
            <p:cNvCxnSpPr/>
            <p:nvPr/>
          </p:nvCxnSpPr>
          <p:spPr>
            <a:xfrm>
              <a:off x="7829550" y="5587557"/>
              <a:ext cx="3578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EE7C6832-55ED-4C7D-A15F-AF8FBCFF6E82}"/>
                </a:ext>
              </a:extLst>
            </p:cNvPr>
            <p:cNvCxnSpPr/>
            <p:nvPr/>
          </p:nvCxnSpPr>
          <p:spPr>
            <a:xfrm>
              <a:off x="8258175" y="5587557"/>
              <a:ext cx="3578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AFC3C11-C9BE-40D2-BDBB-1DCDF39A8CEF}"/>
                </a:ext>
              </a:extLst>
            </p:cNvPr>
            <p:cNvCxnSpPr/>
            <p:nvPr/>
          </p:nvCxnSpPr>
          <p:spPr>
            <a:xfrm>
              <a:off x="8258175" y="5702080"/>
              <a:ext cx="3578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9110F80-D78C-483B-A5F1-719ABC1C2127}"/>
                </a:ext>
              </a:extLst>
            </p:cNvPr>
            <p:cNvCxnSpPr/>
            <p:nvPr/>
          </p:nvCxnSpPr>
          <p:spPr>
            <a:xfrm>
              <a:off x="9382125" y="5587557"/>
              <a:ext cx="3578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6CEB08A-8E64-4097-805C-32DB88F181AE}"/>
                </a:ext>
              </a:extLst>
            </p:cNvPr>
            <p:cNvCxnSpPr/>
            <p:nvPr/>
          </p:nvCxnSpPr>
          <p:spPr>
            <a:xfrm>
              <a:off x="9848850" y="5587557"/>
              <a:ext cx="3578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91DA1ABE-DE44-49DE-BA91-F1FE2E6DDE7B}"/>
                </a:ext>
              </a:extLst>
            </p:cNvPr>
            <p:cNvCxnSpPr/>
            <p:nvPr/>
          </p:nvCxnSpPr>
          <p:spPr>
            <a:xfrm>
              <a:off x="9848850" y="5702080"/>
              <a:ext cx="3578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40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E1B6D0BC-F3FC-4C43-96DE-3A243662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821D98-251E-4F5C-9D09-0452C6469D09}"/>
              </a:ext>
            </a:extLst>
          </p:cNvPr>
          <p:cNvSpPr/>
          <p:nvPr/>
        </p:nvSpPr>
        <p:spPr>
          <a:xfrm>
            <a:off x="3190874" y="1476375"/>
            <a:ext cx="9275569" cy="280076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Подведем </a:t>
            </a:r>
          </a:p>
          <a:p>
            <a:pPr algn="ctr"/>
            <a:r>
              <a:rPr lang="ru-RU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</a:t>
            </a:r>
            <a:endParaRPr lang="ru-RU" sz="8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1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8BA9C9F6-3DB2-4322-89BC-6C5A851E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BDA3826-09A4-45B0-AA9D-1D91F16EE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5" y="952500"/>
            <a:ext cx="7486650" cy="598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Ноги цепкие, как руки,</a:t>
            </a:r>
            <a:b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Ей, конечно, не до скуки:</a:t>
            </a:r>
            <a:b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Все хватает без разбора,</a:t>
            </a:r>
            <a:b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Ест бананы до упора,</a:t>
            </a:r>
            <a:b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Дом родной ее – лиана,</a:t>
            </a:r>
            <a:b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Что за зверь-то?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AE019F-E117-4E97-8165-40BFA8F8821D}"/>
              </a:ext>
            </a:extLst>
          </p:cNvPr>
          <p:cNvSpPr/>
          <p:nvPr/>
        </p:nvSpPr>
        <p:spPr>
          <a:xfrm>
            <a:off x="9501665" y="3581625"/>
            <a:ext cx="2494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обезьяна</a:t>
            </a:r>
            <a:endParaRPr lang="ru-RU" sz="4400" spc="3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08E07E9-B04A-4ADF-91E5-C96EA1A8881A}"/>
              </a:ext>
            </a:extLst>
          </p:cNvPr>
          <p:cNvGrpSpPr/>
          <p:nvPr/>
        </p:nvGrpSpPr>
        <p:grpSpPr>
          <a:xfrm>
            <a:off x="9650967" y="3627164"/>
            <a:ext cx="1619250" cy="632371"/>
            <a:chOff x="9553575" y="3044279"/>
            <a:chExt cx="1619250" cy="632371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117CDE1-05B2-4784-B9D2-7F8709CB910F}"/>
                </a:ext>
              </a:extLst>
            </p:cNvPr>
            <p:cNvCxnSpPr/>
            <p:nvPr/>
          </p:nvCxnSpPr>
          <p:spPr>
            <a:xfrm>
              <a:off x="10115550" y="3676650"/>
              <a:ext cx="1809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A1A8048F-C31E-4411-88D5-20E18E83414E}"/>
                </a:ext>
              </a:extLst>
            </p:cNvPr>
            <p:cNvCxnSpPr/>
            <p:nvPr/>
          </p:nvCxnSpPr>
          <p:spPr>
            <a:xfrm>
              <a:off x="9553575" y="3676650"/>
              <a:ext cx="1809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CE7C3A6-E665-4AF7-B28F-3690683E5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7575" y="3044279"/>
              <a:ext cx="95250" cy="16772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s://atvmedia.ru/uploads/news/202205/165329163877-1.jpg">
            <a:extLst>
              <a:ext uri="{FF2B5EF4-FFF2-40B4-BE49-F238E27FC236}">
                <a16:creationId xmlns:a16="http://schemas.microsoft.com/office/drawing/2014/main" id="{078E4934-5FF5-4EAB-A8C8-14C697857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12778" r="21395"/>
          <a:stretch/>
        </p:blipFill>
        <p:spPr bwMode="auto">
          <a:xfrm>
            <a:off x="9420225" y="886421"/>
            <a:ext cx="2494594" cy="215785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4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F7D60B3C-E06C-4A88-9C86-2F1BACB31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4E72B-AACF-4D9B-9BAB-5E455164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6" y="1288732"/>
            <a:ext cx="10210800" cy="4280535"/>
          </a:xfrm>
        </p:spPr>
        <p:txBody>
          <a:bodyPr>
            <a:noAutofit/>
          </a:bodyPr>
          <a:lstStyle/>
          <a:p>
            <a:r>
              <a:rPr lang="ru-RU" sz="7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К…ньки, т…традь, мальч…к, м… </a:t>
            </a:r>
            <a:r>
              <a:rPr lang="ru-RU" sz="7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рковь</a:t>
            </a:r>
            <a:r>
              <a:rPr lang="ru-RU" sz="7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п…</a:t>
            </a:r>
            <a:r>
              <a:rPr lang="ru-RU" sz="7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льто</a:t>
            </a:r>
            <a:r>
              <a:rPr lang="ru-RU" sz="7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м…</a:t>
            </a:r>
            <a:r>
              <a:rPr lang="ru-RU" sz="7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дведь</a:t>
            </a:r>
            <a:r>
              <a:rPr lang="ru-RU" sz="7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b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sz="720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DA5CA62-3C81-4F47-8401-E8EDED436146}"/>
              </a:ext>
            </a:extLst>
          </p:cNvPr>
          <p:cNvSpPr/>
          <p:nvPr/>
        </p:nvSpPr>
        <p:spPr>
          <a:xfrm>
            <a:off x="7305678" y="2724150"/>
            <a:ext cx="933450" cy="9017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latin typeface="Book Antiqua" panose="02040602050305030304" pitchFamily="18" charset="0"/>
              </a:rPr>
              <a:t>о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AEB2283-A965-4846-AE6B-7474FC91DAD0}"/>
              </a:ext>
            </a:extLst>
          </p:cNvPr>
          <p:cNvSpPr/>
          <p:nvPr/>
        </p:nvSpPr>
        <p:spPr>
          <a:xfrm>
            <a:off x="3019424" y="3657600"/>
            <a:ext cx="933450" cy="8158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latin typeface="Book Antiqua" panose="02040602050305030304" pitchFamily="18" charset="0"/>
              </a:rPr>
              <a:t>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128B8AF-28E4-4732-B2AB-6C0D26DAA565}"/>
              </a:ext>
            </a:extLst>
          </p:cNvPr>
          <p:cNvSpPr/>
          <p:nvPr/>
        </p:nvSpPr>
        <p:spPr>
          <a:xfrm>
            <a:off x="6934200" y="3674983"/>
            <a:ext cx="933450" cy="8158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latin typeface="Book Antiqua" panose="02040602050305030304" pitchFamily="18" charset="0"/>
              </a:rPr>
              <a:t>е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0E44301-C5D7-4539-AE10-FE215508E85A}"/>
              </a:ext>
            </a:extLst>
          </p:cNvPr>
          <p:cNvSpPr/>
          <p:nvPr/>
        </p:nvSpPr>
        <p:spPr>
          <a:xfrm>
            <a:off x="3143253" y="1733550"/>
            <a:ext cx="933450" cy="9017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latin typeface="Book Antiqua" panose="02040602050305030304" pitchFamily="18" charset="0"/>
              </a:rPr>
              <a:t>о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BFEE695-B419-44A0-9792-4CB22E205560}"/>
              </a:ext>
            </a:extLst>
          </p:cNvPr>
          <p:cNvSpPr/>
          <p:nvPr/>
        </p:nvSpPr>
        <p:spPr>
          <a:xfrm>
            <a:off x="7029450" y="1819513"/>
            <a:ext cx="933450" cy="8158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latin typeface="Book Antiqua" panose="02040602050305030304" pitchFamily="18" charset="0"/>
              </a:rPr>
              <a:t>е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65E8CB8-C2D2-4D03-BA87-A13DEC143C11}"/>
              </a:ext>
            </a:extLst>
          </p:cNvPr>
          <p:cNvSpPr/>
          <p:nvPr/>
        </p:nvSpPr>
        <p:spPr>
          <a:xfrm>
            <a:off x="4819648" y="2767131"/>
            <a:ext cx="933450" cy="8158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latin typeface="Book Antiqua" panose="02040602050305030304" pitchFamily="18" charset="0"/>
              </a:rPr>
              <a:t>и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8F3C7FE-0DFC-4D39-A7A7-94DC32362801}"/>
              </a:ext>
            </a:extLst>
          </p:cNvPr>
          <p:cNvGrpSpPr/>
          <p:nvPr/>
        </p:nvGrpSpPr>
        <p:grpSpPr>
          <a:xfrm>
            <a:off x="3952874" y="1885950"/>
            <a:ext cx="6600824" cy="2604849"/>
            <a:chOff x="3952874" y="1885950"/>
            <a:chExt cx="6600824" cy="2604849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EB490F5-CD67-4673-B0BB-EB81BF8C0E94}"/>
                </a:ext>
              </a:extLst>
            </p:cNvPr>
            <p:cNvSpPr/>
            <p:nvPr/>
          </p:nvSpPr>
          <p:spPr>
            <a:xfrm>
              <a:off x="4495801" y="1924050"/>
              <a:ext cx="476249" cy="7112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61E53C2-D451-4792-A2E0-9A992CC4A6A2}"/>
                </a:ext>
              </a:extLst>
            </p:cNvPr>
            <p:cNvSpPr/>
            <p:nvPr/>
          </p:nvSpPr>
          <p:spPr>
            <a:xfrm>
              <a:off x="9839325" y="1885950"/>
              <a:ext cx="476249" cy="7112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155F1343-F9C5-4E9D-B262-02952917DC94}"/>
                </a:ext>
              </a:extLst>
            </p:cNvPr>
            <p:cNvSpPr/>
            <p:nvPr/>
          </p:nvSpPr>
          <p:spPr>
            <a:xfrm>
              <a:off x="3952874" y="2827615"/>
              <a:ext cx="476249" cy="7112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D8446646-6560-41E2-9C6D-8002452A59F8}"/>
                </a:ext>
              </a:extLst>
            </p:cNvPr>
            <p:cNvSpPr/>
            <p:nvPr/>
          </p:nvSpPr>
          <p:spPr>
            <a:xfrm>
              <a:off x="10077449" y="2838807"/>
              <a:ext cx="476249" cy="7112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0E11021A-5601-46C6-9E18-8831A03422B1}"/>
                </a:ext>
              </a:extLst>
            </p:cNvPr>
            <p:cNvSpPr/>
            <p:nvPr/>
          </p:nvSpPr>
          <p:spPr>
            <a:xfrm>
              <a:off x="9363076" y="3762137"/>
              <a:ext cx="476249" cy="7112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94589FF3-18CF-4126-8329-B1CD9F242284}"/>
                </a:ext>
              </a:extLst>
            </p:cNvPr>
            <p:cNvSpPr/>
            <p:nvPr/>
          </p:nvSpPr>
          <p:spPr>
            <a:xfrm>
              <a:off x="4343400" y="3779520"/>
              <a:ext cx="476249" cy="7112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874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0AB562CB-207C-4C8B-B82D-9249ED23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3A95509-FFE8-4386-8B6C-8545EABF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155" y="2102909"/>
            <a:ext cx="10058400" cy="402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3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Мягкий </a:t>
            </a:r>
          </a:p>
          <a:p>
            <a:pPr marL="0" indent="0" algn="ctr">
              <a:buNone/>
            </a:pPr>
            <a:r>
              <a:rPr lang="ru-RU" sz="13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знак</a:t>
            </a:r>
          </a:p>
        </p:txBody>
      </p:sp>
    </p:spTree>
    <p:extLst>
      <p:ext uri="{BB962C8B-B14F-4D97-AF65-F5344CB8AC3E}">
        <p14:creationId xmlns:p14="http://schemas.microsoft.com/office/powerpoint/2010/main" val="334582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0AB562CB-207C-4C8B-B82D-9249ED23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4CE78877-4687-4184-8513-87608EBE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30" y="1371600"/>
            <a:ext cx="10885170" cy="3905250"/>
          </a:xfrm>
          <a:ln w="57150">
            <a:solidFill>
              <a:schemeClr val="accent3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Это – главное чудо всегда,</a:t>
            </a:r>
            <a:br>
              <a:rPr lang="ru-RU" sz="4800" b="1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800" b="1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Сто открытий для всех настоящее,</a:t>
            </a:r>
            <a:br>
              <a:rPr lang="ru-RU" sz="4800" b="1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800" b="1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И любая беда – не беда,</a:t>
            </a:r>
            <a:br>
              <a:rPr lang="ru-RU" sz="4800" b="1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800" b="1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Если рядом они настоящие!</a:t>
            </a:r>
            <a:br>
              <a:rPr lang="ru-RU" sz="4800" b="1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4800" b="1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Кто это?</a:t>
            </a:r>
          </a:p>
          <a:p>
            <a:endParaRPr lang="ru-RU" sz="3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7040D5-D827-425F-AA15-36E9DABAF870}"/>
              </a:ext>
            </a:extLst>
          </p:cNvPr>
          <p:cNvSpPr/>
          <p:nvPr/>
        </p:nvSpPr>
        <p:spPr>
          <a:xfrm>
            <a:off x="4610132" y="5276850"/>
            <a:ext cx="34403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spc="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Друзья</a:t>
            </a:r>
          </a:p>
        </p:txBody>
      </p:sp>
      <p:pic>
        <p:nvPicPr>
          <p:cNvPr id="10242" name="Picture 2" descr="https://klike.net/uploads/posts/2022-10/1667197491_7-7.jpg">
            <a:extLst>
              <a:ext uri="{FF2B5EF4-FFF2-40B4-BE49-F238E27FC236}">
                <a16:creationId xmlns:a16="http://schemas.microsoft.com/office/drawing/2014/main" id="{130DD607-AD49-45EC-A639-1C32F0111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r="16761"/>
          <a:stretch/>
        </p:blipFill>
        <p:spPr bwMode="auto">
          <a:xfrm>
            <a:off x="224806" y="4215051"/>
            <a:ext cx="2409825" cy="2289016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0AB562CB-207C-4C8B-B82D-9249ED23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4CE78877-4687-4184-8513-87608EBE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29" y="1371600"/>
            <a:ext cx="10885170" cy="3905250"/>
          </a:xfrm>
          <a:ln w="57150">
            <a:solidFill>
              <a:schemeClr val="accent3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Сварит бабушка из ягод,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Что-то вкусненькое на год.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Ах, какое объеденье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Ароматное...</a:t>
            </a:r>
          </a:p>
          <a:p>
            <a:endParaRPr lang="ru-RU" sz="3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7040D5-D827-425F-AA15-36E9DABAF870}"/>
              </a:ext>
            </a:extLst>
          </p:cNvPr>
          <p:cNvSpPr/>
          <p:nvPr/>
        </p:nvSpPr>
        <p:spPr>
          <a:xfrm>
            <a:off x="4392926" y="5276850"/>
            <a:ext cx="38747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spc="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Варенье</a:t>
            </a:r>
          </a:p>
        </p:txBody>
      </p:sp>
      <p:pic>
        <p:nvPicPr>
          <p:cNvPr id="5122" name="Picture 2" descr="https://cdn.culture.ru/images/3dde05ee-1040-5805-92c8-9769561974d7">
            <a:extLst>
              <a:ext uri="{FF2B5EF4-FFF2-40B4-BE49-F238E27FC236}">
                <a16:creationId xmlns:a16="http://schemas.microsoft.com/office/drawing/2014/main" id="{ABAD2BFA-906F-4795-AF92-4E847BAA2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r="9479"/>
          <a:stretch/>
        </p:blipFill>
        <p:spPr bwMode="auto">
          <a:xfrm>
            <a:off x="178401" y="3800475"/>
            <a:ext cx="3149891" cy="2838450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0AB562CB-207C-4C8B-B82D-9249ED23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4CE78877-4687-4184-8513-87608EBE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31" y="763548"/>
            <a:ext cx="10885170" cy="3905250"/>
          </a:xfrm>
          <a:ln w="57150">
            <a:solidFill>
              <a:schemeClr val="accent3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8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Их весной и летом, мы видели одетыми.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8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 осенью с бедняжек сорвали все рубашки.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8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Но зимние метели в меха их всех одели.</a:t>
            </a:r>
          </a:p>
          <a:p>
            <a:endParaRPr lang="ru-RU" sz="3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7040D5-D827-425F-AA15-36E9DABAF870}"/>
              </a:ext>
            </a:extLst>
          </p:cNvPr>
          <p:cNvSpPr/>
          <p:nvPr/>
        </p:nvSpPr>
        <p:spPr>
          <a:xfrm>
            <a:off x="4377698" y="4986456"/>
            <a:ext cx="39052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spc="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Деревья</a:t>
            </a:r>
          </a:p>
        </p:txBody>
      </p:sp>
      <p:pic>
        <p:nvPicPr>
          <p:cNvPr id="12290" name="Picture 2" descr="https://rosdrevo.ru/wp-content/uploads/2018/10/03a-21-243.jpg">
            <a:extLst>
              <a:ext uri="{FF2B5EF4-FFF2-40B4-BE49-F238E27FC236}">
                <a16:creationId xmlns:a16="http://schemas.microsoft.com/office/drawing/2014/main" id="{CD9A2F8B-CE5A-49D0-BF2B-F4C25D4F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910012"/>
            <a:ext cx="3291167" cy="2733675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0AB562CB-207C-4C8B-B82D-9249ED23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4CE78877-4687-4184-8513-87608EBE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050" y="1198602"/>
            <a:ext cx="9305925" cy="2230398"/>
          </a:xfrm>
          <a:ln w="57150">
            <a:solidFill>
              <a:schemeClr val="accent3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1" dirty="0">
                <a:solidFill>
                  <a:srgbClr val="5AB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Посмотрел с утра в окно,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1" dirty="0">
                <a:solidFill>
                  <a:srgbClr val="5AB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Холод, ветер, стужа.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1" dirty="0">
                <a:solidFill>
                  <a:srgbClr val="5AB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Но не страшно ничего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1" dirty="0">
                <a:solidFill>
                  <a:srgbClr val="5AB0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моем новеньком …</a:t>
            </a:r>
          </a:p>
          <a:p>
            <a:pPr algn="ctr"/>
            <a:endParaRPr lang="ru-RU" sz="3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7040D5-D827-425F-AA15-36E9DABAF870}"/>
              </a:ext>
            </a:extLst>
          </p:cNvPr>
          <p:cNvSpPr/>
          <p:nvPr/>
        </p:nvSpPr>
        <p:spPr>
          <a:xfrm>
            <a:off x="5764179" y="3664803"/>
            <a:ext cx="37866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spc="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Пальто</a:t>
            </a:r>
          </a:p>
        </p:txBody>
      </p:sp>
      <p:pic>
        <p:nvPicPr>
          <p:cNvPr id="1028" name="Picture 4" descr="https://baback.club/uploads/posts/2022-11/1667860281_23-baback-club-p-shuba-risunok-dlya-detei-vkontakte-27.jpg">
            <a:extLst>
              <a:ext uri="{FF2B5EF4-FFF2-40B4-BE49-F238E27FC236}">
                <a16:creationId xmlns:a16="http://schemas.microsoft.com/office/drawing/2014/main" id="{44871070-6417-4E56-8439-AD037B7B7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4"/>
          <a:stretch/>
        </p:blipFill>
        <p:spPr bwMode="auto">
          <a:xfrm>
            <a:off x="2291128" y="3103602"/>
            <a:ext cx="3273026" cy="3048000"/>
          </a:xfrm>
          <a:prstGeom prst="ellipse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307551_6-kartinkin-net-p-pedagogika-kartinki-dlya-prezentatsii-oboi-7.jpg">
            <a:extLst>
              <a:ext uri="{FF2B5EF4-FFF2-40B4-BE49-F238E27FC236}">
                <a16:creationId xmlns:a16="http://schemas.microsoft.com/office/drawing/2014/main" id="{0AB562CB-207C-4C8B-B82D-9249ED23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06543F-F756-40E2-8D74-F6C39A4B16F8}"/>
              </a:ext>
            </a:extLst>
          </p:cNvPr>
          <p:cNvSpPr/>
          <p:nvPr/>
        </p:nvSpPr>
        <p:spPr>
          <a:xfrm>
            <a:off x="178905" y="1110446"/>
            <a:ext cx="12592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spc="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Друзья, варенье, деревья,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162B37-1F01-43A5-BFFA-6F7442AA2C57}"/>
              </a:ext>
            </a:extLst>
          </p:cNvPr>
          <p:cNvSpPr/>
          <p:nvPr/>
        </p:nvSpPr>
        <p:spPr>
          <a:xfrm>
            <a:off x="5025815" y="1932369"/>
            <a:ext cx="33233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spc="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пальто.</a:t>
            </a:r>
            <a:endParaRPr lang="ru-RU" sz="5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9D7CD1-5E26-4CFB-883E-0D4BFB091A84}"/>
              </a:ext>
            </a:extLst>
          </p:cNvPr>
          <p:cNvSpPr/>
          <p:nvPr/>
        </p:nvSpPr>
        <p:spPr>
          <a:xfrm>
            <a:off x="-1" y="2967335"/>
            <a:ext cx="121920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AB0A5"/>
                </a:solidFill>
                <a:latin typeface="Book Antiqua" panose="02040602050305030304" pitchFamily="18" charset="0"/>
              </a:rPr>
              <a:t>Какое слово лишнее?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13BFD38-F1AB-480B-9352-F2E9C6A8C3B1}"/>
              </a:ext>
            </a:extLst>
          </p:cNvPr>
          <p:cNvGrpSpPr/>
          <p:nvPr/>
        </p:nvGrpSpPr>
        <p:grpSpPr>
          <a:xfrm>
            <a:off x="3329609" y="1272209"/>
            <a:ext cx="7381461" cy="660160"/>
            <a:chOff x="3329609" y="1272209"/>
            <a:chExt cx="7381461" cy="660160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4C5BB39C-FCC1-45A5-9BD0-DBFDB3313569}"/>
                </a:ext>
              </a:extLst>
            </p:cNvPr>
            <p:cNvSpPr/>
            <p:nvPr/>
          </p:nvSpPr>
          <p:spPr>
            <a:xfrm>
              <a:off x="3329609" y="1272209"/>
              <a:ext cx="457200" cy="6601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F644E0C-206A-4EA3-8125-EAE911F946FD}"/>
                </a:ext>
              </a:extLst>
            </p:cNvPr>
            <p:cNvSpPr/>
            <p:nvPr/>
          </p:nvSpPr>
          <p:spPr>
            <a:xfrm>
              <a:off x="6851374" y="1272209"/>
              <a:ext cx="457200" cy="6601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3BA8A595-77DB-493A-A674-39EB18E12DDE}"/>
                </a:ext>
              </a:extLst>
            </p:cNvPr>
            <p:cNvSpPr/>
            <p:nvPr/>
          </p:nvSpPr>
          <p:spPr>
            <a:xfrm>
              <a:off x="10253870" y="1272209"/>
              <a:ext cx="457200" cy="6601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C61364F-BD31-4087-BD31-B7DCB06E798F}"/>
              </a:ext>
            </a:extLst>
          </p:cNvPr>
          <p:cNvGrpSpPr/>
          <p:nvPr/>
        </p:nvGrpSpPr>
        <p:grpSpPr>
          <a:xfrm>
            <a:off x="2971800" y="1895351"/>
            <a:ext cx="8097079" cy="37018"/>
            <a:chOff x="2971800" y="1895351"/>
            <a:chExt cx="8097079" cy="37018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7274D3F-F605-4302-8967-1F5F0CC49B0F}"/>
                </a:ext>
              </a:extLst>
            </p:cNvPr>
            <p:cNvCxnSpPr/>
            <p:nvPr/>
          </p:nvCxnSpPr>
          <p:spPr>
            <a:xfrm>
              <a:off x="2971800" y="1932369"/>
              <a:ext cx="357809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3253CB95-4C57-4864-B93C-6CAE87B740F9}"/>
                </a:ext>
              </a:extLst>
            </p:cNvPr>
            <p:cNvCxnSpPr/>
            <p:nvPr/>
          </p:nvCxnSpPr>
          <p:spPr>
            <a:xfrm>
              <a:off x="3786809" y="1932369"/>
              <a:ext cx="357809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59F312F-BA83-40F0-92E2-73589E88FA66}"/>
                </a:ext>
              </a:extLst>
            </p:cNvPr>
            <p:cNvCxnSpPr/>
            <p:nvPr/>
          </p:nvCxnSpPr>
          <p:spPr>
            <a:xfrm>
              <a:off x="6475344" y="1900103"/>
              <a:ext cx="357809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D8924FE-4843-4B8E-822F-B068503FCBB3}"/>
                </a:ext>
              </a:extLst>
            </p:cNvPr>
            <p:cNvCxnSpPr/>
            <p:nvPr/>
          </p:nvCxnSpPr>
          <p:spPr>
            <a:xfrm>
              <a:off x="7409462" y="1900103"/>
              <a:ext cx="357809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7BFBDEB8-AE10-48A3-91AF-14210FD9147B}"/>
                </a:ext>
              </a:extLst>
            </p:cNvPr>
            <p:cNvCxnSpPr/>
            <p:nvPr/>
          </p:nvCxnSpPr>
          <p:spPr>
            <a:xfrm>
              <a:off x="9896061" y="1926178"/>
              <a:ext cx="357809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EF46369B-4BFF-4CBA-8FFF-91F967CAF04C}"/>
                </a:ext>
              </a:extLst>
            </p:cNvPr>
            <p:cNvCxnSpPr/>
            <p:nvPr/>
          </p:nvCxnSpPr>
          <p:spPr>
            <a:xfrm>
              <a:off x="10711070" y="1895351"/>
              <a:ext cx="357809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D5815F3-4AA4-4D24-BDC9-7BF0216688E3}"/>
              </a:ext>
            </a:extLst>
          </p:cNvPr>
          <p:cNvSpPr/>
          <p:nvPr/>
        </p:nvSpPr>
        <p:spPr>
          <a:xfrm>
            <a:off x="3304106" y="4824224"/>
            <a:ext cx="9177785" cy="69948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СФОРМУЛИРУЙТЕ ТЕМУ УРОКА</a:t>
            </a:r>
            <a:endParaRPr lang="ru-RU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</TotalTime>
  <Words>174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Batang</vt:lpstr>
      <vt:lpstr>Arial</vt:lpstr>
      <vt:lpstr>Book Antiqua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К…ньки, т…традь, мальч…к, м… рковь, п…льто, м…дведь.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Члены предложения</dc:title>
  <dc:creator>Господин</dc:creator>
  <cp:lastModifiedBy>Господин</cp:lastModifiedBy>
  <cp:revision>29</cp:revision>
  <dcterms:created xsi:type="dcterms:W3CDTF">2022-09-25T04:21:28Z</dcterms:created>
  <dcterms:modified xsi:type="dcterms:W3CDTF">2023-02-06T19:38:07Z</dcterms:modified>
</cp:coreProperties>
</file>